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9"/>
  </p:notesMasterIdLst>
  <p:handoutMasterIdLst>
    <p:handoutMasterId r:id="rId20"/>
  </p:handoutMasterIdLst>
  <p:sldIdLst>
    <p:sldId id="486" r:id="rId2"/>
    <p:sldId id="453" r:id="rId3"/>
    <p:sldId id="488" r:id="rId4"/>
    <p:sldId id="458" r:id="rId5"/>
    <p:sldId id="459" r:id="rId6"/>
    <p:sldId id="460" r:id="rId7"/>
    <p:sldId id="461" r:id="rId8"/>
    <p:sldId id="489" r:id="rId9"/>
    <p:sldId id="463" r:id="rId10"/>
    <p:sldId id="465" r:id="rId11"/>
    <p:sldId id="466" r:id="rId12"/>
    <p:sldId id="467" r:id="rId13"/>
    <p:sldId id="469" r:id="rId14"/>
    <p:sldId id="472" r:id="rId15"/>
    <p:sldId id="473" r:id="rId16"/>
    <p:sldId id="476" r:id="rId17"/>
    <p:sldId id="487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D01ABF-4448-4E95-9B94-82711E78F1EC}" v="38" dt="2025-09-26T22:10:25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73" autoAdjust="0"/>
  </p:normalViewPr>
  <p:slideViewPr>
    <p:cSldViewPr>
      <p:cViewPr varScale="1">
        <p:scale>
          <a:sx n="78" d="100"/>
          <a:sy n="78" d="100"/>
        </p:scale>
        <p:origin x="158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28/09/2025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28/09/2025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IMPROVERS’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NZ" sz="2800" b="1" dirty="0"/>
              <a:t>Teacher:</a:t>
            </a:r>
            <a:r>
              <a:rPr lang="en-NZ" sz="2800" dirty="0"/>
              <a:t>  &lt;insert name&gt;</a:t>
            </a:r>
          </a:p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NZ" sz="2800" b="1" dirty="0"/>
              <a:t>Telephone: </a:t>
            </a:r>
            <a:r>
              <a:rPr lang="en-NZ" sz="2800" dirty="0"/>
              <a:t>&lt;insert phone&gt;</a:t>
            </a:r>
          </a:p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NZ" sz="2800" b="1" dirty="0"/>
              <a:t>Email:</a:t>
            </a:r>
            <a:r>
              <a:rPr lang="en-NZ" sz="2800" dirty="0"/>
              <a:t> &lt;insert email&gt;</a:t>
            </a:r>
            <a:endParaRPr lang="en-NZ" sz="28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893175" cy="6453187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sz="3200" b="1" dirty="0">
                <a:latin typeface="+mj-lt"/>
              </a:rPr>
              <a:t>Examples of using transfer responses</a:t>
            </a:r>
            <a:endParaRPr lang="en-GB" altLang="en-US" sz="2400" b="1" dirty="0">
              <a:latin typeface="+mj-lt"/>
              <a:sym typeface="Symbol" pitchFamily="18" charset="2"/>
            </a:endParaRPr>
          </a:p>
          <a:p>
            <a:pPr algn="ctr" eaLnBrk="1" hangingPunct="1">
              <a:buFontTx/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Responding to West’s opening bid of 1 NT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50825" y="1785926"/>
            <a:ext cx="2089150" cy="19446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Q 9 8 7 5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7 5 2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J 10 8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7 4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2627313" y="1800213"/>
            <a:ext cx="6265862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responds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passes the 2 reply. This has the advantage that the opening lead comes round to partner’s stronger hand, which may help to protect their holdings in a particular suit.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250825" y="4143380"/>
            <a:ext cx="2089150" cy="19446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8 7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7 5 2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8 7 2</a:t>
            </a:r>
          </a:p>
          <a:p>
            <a:pPr eaLnBrk="0" hangingPunct="0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A K 4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2627313" y="4157667"/>
            <a:ext cx="6265862" cy="193040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bids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then bids 3NT over West’s 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reply. This shows exactly five hearts in a balanced hand and enough values for game. With J rather than K, East would bid 2NT (invitational) on their second bid.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nimBg="1"/>
      <p:bldP spid="542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76250"/>
            <a:ext cx="8893175" cy="6381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/>
              <a:t> 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250825" y="71414"/>
            <a:ext cx="2233613" cy="19446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8 7</a:t>
            </a:r>
          </a:p>
          <a:p>
            <a:pPr algn="just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J 8 7 5 2</a:t>
            </a:r>
          </a:p>
          <a:p>
            <a:pPr algn="just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8 7</a:t>
            </a:r>
          </a:p>
          <a:p>
            <a:pPr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7 4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2770188" y="188913"/>
            <a:ext cx="6265862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responds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passes the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reply. This has the advantage that the opening lead comes round to partner’s stronger hand, which may help to protect their holdings in a particular suit.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770188" y="2285992"/>
            <a:ext cx="6265862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bids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over the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reply they continue with 2. This invites West to bid the best game holding a maximum, and with a minimum to bid 2NT,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or 3, which responder may pass.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770188" y="4286256"/>
            <a:ext cx="6265862" cy="193040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responds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. After Opener’s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reply, Responder should realise that, with points in all suits, a no trump contract is a likely alternative to game in hearts, so they should now bid 3NT rather than 3.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250825" y="2143116"/>
            <a:ext cx="2233613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A J 8 7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10 8 7 2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7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7 4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250825" y="4214818"/>
            <a:ext cx="2233613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K 8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8 7 5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7</a:t>
            </a:r>
          </a:p>
          <a:p>
            <a:pPr algn="just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Q 9 7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 animBg="1"/>
      <p:bldP spid="55304" grpId="0" animBg="1"/>
      <p:bldP spid="553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893175" cy="6524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/>
              <a:t> 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250825" y="1124744"/>
            <a:ext cx="2233613" cy="19446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</a:t>
            </a:r>
            <a:r>
              <a:rPr lang="en-GB" alt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K 7 3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8 7 5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7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A Q 7 4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50825" y="3221823"/>
            <a:ext cx="2233613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8 7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8 7 2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Q 7</a:t>
            </a:r>
          </a:p>
          <a:p>
            <a:pPr algn="just"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Q J 7 4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2770188" y="1124744"/>
            <a:ext cx="6265862" cy="193040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This time, East bids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(transfer) and then 3 (forcing). If Opener now bids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to show a minimum, East may bid 3. This cannot be a suit (East would have preferred 2 over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) helping West to judge the best contract.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2770188" y="3243551"/>
            <a:ext cx="6265862" cy="1938992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bids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over the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reply he continues with 2NT, as they are not strong enough for a bid of 3. They have shown a balanced invitational hand with a five card heart suit – a good description.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 animBg="1"/>
      <p:bldP spid="563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893175" cy="6453187"/>
          </a:xfrm>
        </p:spPr>
        <p:txBody>
          <a:bodyPr/>
          <a:lstStyle/>
          <a:p>
            <a:pPr marL="0" algn="just" defTabSz="914400">
              <a:spcBef>
                <a:spcPct val="50000"/>
              </a:spcBef>
              <a:buNone/>
              <a:defRPr/>
            </a:pPr>
            <a:r>
              <a:rPr lang="en-GB" alt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The bidding starts: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4067175" y="188913"/>
            <a:ext cx="2933700" cy="16527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indent="-17145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West   	  	East</a:t>
            </a:r>
          </a:p>
          <a:p>
            <a:pPr indent="-17145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1NT 	            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</a:p>
          <a:p>
            <a:pPr indent="-17145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	  	 2NT</a:t>
            </a:r>
          </a:p>
          <a:p>
            <a:pPr indent="-171450" algn="just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 ?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50825" y="2071678"/>
            <a:ext cx="2233613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K J 7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7 2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7 3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K 6 4 2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770188" y="2143116"/>
            <a:ext cx="6265862" cy="1754326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West passes 2NT. With only two hearts they prefer this to a heart contract, and with a poor 13-point hand he is not worth a game. If they had 14 points, or even some good  intermediate cards, they would raise to 3NT.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250825" y="4214818"/>
            <a:ext cx="2233613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A J 8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7 5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4 2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7 4 3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770188" y="4429132"/>
            <a:ext cx="6265862" cy="1754326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West jumps to 4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. Their hand is maximum, so they accept the invitation, and they have 3-card support for partner’s 5-card heart suit. If West had only 12 points, or a poor 13 points, they would bid just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nimBg="1"/>
      <p:bldP spid="5837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60350"/>
            <a:ext cx="8496622" cy="659765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sz="3200" b="1" dirty="0">
                <a:latin typeface="+mj-lt"/>
              </a:rPr>
              <a:t>The Range Finder 2</a:t>
            </a:r>
            <a:r>
              <a:rPr lang="en-GB" altLang="en-US" sz="3200" b="1" dirty="0">
                <a:latin typeface="+mj-lt"/>
                <a:sym typeface="Symbol" pitchFamily="18" charset="2"/>
              </a:rPr>
              <a:t> response to 1NT</a:t>
            </a:r>
          </a:p>
          <a:p>
            <a:pPr algn="ctr" eaLnBrk="1" hangingPunct="1">
              <a:buFontTx/>
              <a:buNone/>
              <a:defRPr/>
            </a:pPr>
            <a:endParaRPr lang="en-GB" altLang="en-US" sz="1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marL="0" algn="just" defTabSz="914400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Using red suit transfers, a natural response of 2 is no longer needed. It is therefore available to be used in a conventional (artificial) sense. </a:t>
            </a:r>
          </a:p>
          <a:p>
            <a:pPr marL="0" algn="just" defTabSz="914400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It shows:</a:t>
            </a:r>
          </a:p>
          <a:p>
            <a:pPr marL="540000" indent="-342900" algn="just" defTabSz="914400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An invitational raise to 2NT, 11-12 points, </a:t>
            </a:r>
          </a:p>
          <a:p>
            <a:pPr marL="540000" indent="-342900" algn="just" defTabSz="914400">
              <a:spcBef>
                <a:spcPts val="6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no 4-card major (else Responder would use Stayman)</a:t>
            </a:r>
          </a:p>
          <a:p>
            <a:pPr marL="0" algn="just" defTabSz="914400">
              <a:spcBef>
                <a:spcPct val="50000"/>
              </a:spcBef>
              <a:buFontTx/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820150" cy="6453187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altLang="en-US" sz="3200" b="1" dirty="0">
                <a:latin typeface="+mj-lt"/>
                <a:sym typeface="Symbol" pitchFamily="18" charset="2"/>
              </a:rPr>
              <a:t>The 2 response in action</a:t>
            </a:r>
          </a:p>
          <a:p>
            <a:pPr algn="ctr" eaLnBrk="1" hangingPunct="1">
              <a:buFontTx/>
              <a:buNone/>
              <a:defRPr/>
            </a:pPr>
            <a:endParaRPr lang="en-GB" alt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West opens 1NT, and East holds: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250825" y="2071678"/>
            <a:ext cx="2233613" cy="1944687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K 8 7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J 10 5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Q 9 7</a:t>
            </a:r>
          </a:p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K 9 8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2770188" y="2205038"/>
            <a:ext cx="6265862" cy="1421928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indent="-171450" algn="just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East bids 2. If West shows a minimum with a rebid of 2NT, East will pass. However, if West has a maximum and bids a suit, East will simply bid 3NT. This shows West which type of 2 bid East had.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8893175" cy="6524625"/>
          </a:xfrm>
        </p:spPr>
        <p:txBody>
          <a:bodyPr/>
          <a:lstStyle/>
          <a:p>
            <a:pPr marL="457200" indent="-457200" algn="ctr" defTabSz="914400">
              <a:spcBef>
                <a:spcPts val="600"/>
              </a:spcBef>
              <a:buFontTx/>
              <a:buNone/>
              <a:defRPr/>
            </a:pPr>
            <a:r>
              <a:rPr lang="en-GB" altLang="en-US" sz="2800" b="1" dirty="0">
                <a:latin typeface="+mj-lt"/>
                <a:sym typeface="Symbol" pitchFamily="18" charset="2"/>
              </a:rPr>
              <a:t>The 2NT response to 1NT</a:t>
            </a:r>
          </a:p>
          <a:p>
            <a:pPr algn="ctr" eaLnBrk="1" hangingPunct="1">
              <a:buFontTx/>
              <a:buNone/>
              <a:defRPr/>
            </a:pPr>
            <a:endParaRPr lang="en-GB" altLang="en-US" sz="1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 defTabSz="914400">
              <a:spcBef>
                <a:spcPts val="600"/>
              </a:spcBef>
              <a:buFontTx/>
              <a:buNone/>
              <a:defRPr/>
            </a:pPr>
            <a:r>
              <a:rPr lang="en-GB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Since the invitational raise to 2NT can now be made via the response of 2 (often called a “Range Finder”), the immediate bid of 2NT can be put to a different use.</a:t>
            </a:r>
          </a:p>
          <a:p>
            <a:pPr algn="just" eaLnBrk="1" hangingPunct="1">
              <a:buFontTx/>
              <a:buNone/>
              <a:defRPr/>
            </a:pPr>
            <a:endParaRPr lang="en-GB" altLang="en-US" sz="1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marL="457200" indent="-457200" defTabSz="914400">
              <a:spcBef>
                <a:spcPts val="600"/>
              </a:spcBef>
              <a:buFontTx/>
              <a:buNone/>
              <a:defRPr/>
            </a:pPr>
            <a:r>
              <a:rPr lang="en-GB" alt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	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The response of 2NT tells Opener to bid 3. It shows a weak hand with a long minor suit that simply wants to play in the suit at the 3-level. After opener bids 3, Responder passes or bids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.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23850" y="4357694"/>
            <a:ext cx="1873250" cy="19446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10 9 7 6</a:t>
            </a:r>
          </a:p>
          <a:p>
            <a:pPr marL="457200" indent="-457200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Q J 9</a:t>
            </a:r>
          </a:p>
          <a:p>
            <a:pPr marL="457200" indent="-457200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Q 4</a:t>
            </a:r>
          </a:p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A 5 4 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59113" y="4357694"/>
            <a:ext cx="2520950" cy="19446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8</a:t>
            </a:r>
          </a:p>
          <a:p>
            <a:pPr marL="457200" indent="-457200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3 2</a:t>
            </a:r>
          </a:p>
          <a:p>
            <a:pPr marL="457200" indent="-457200"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J 10 9 6 5 3 2</a:t>
            </a:r>
          </a:p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Q J 2 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2195513" y="4789494"/>
            <a:ext cx="719137" cy="720725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5651500" y="4286256"/>
            <a:ext cx="3222625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GB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West   	 East</a:t>
            </a:r>
          </a:p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1NT 	             2NT</a:t>
            </a:r>
          </a:p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 3		  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</a:t>
            </a:r>
          </a:p>
          <a:p>
            <a:pPr marL="457200" indent="-457200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pass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2" grpId="0" animBg="1"/>
      <p:bldP spid="6554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268760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IMPROVERS’ LESSONS</a:t>
            </a:r>
            <a:b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NZ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Teacher: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  <a:r>
              <a:rPr lang="en-NZ" sz="2800" dirty="0">
                <a:latin typeface="+mj-lt"/>
              </a:rPr>
              <a:t>&lt;insert name&gt;</a:t>
            </a:r>
            <a:endParaRPr kumimoji="0" lang="en-NZ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Telephone: </a:t>
            </a:r>
            <a:r>
              <a:rPr lang="en-NZ" sz="2800" dirty="0"/>
              <a:t>&lt;insert phone&gt;</a:t>
            </a:r>
            <a:endParaRPr kumimoji="0" lang="en-NZ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74320" lvl="0" indent="-274320" algn="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kumimoji="0" lang="en-N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Email:</a:t>
            </a:r>
            <a:r>
              <a:rPr kumimoji="0" lang="en-NZ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NZ" sz="2800" dirty="0"/>
              <a:t>&lt;insert email&gt;</a:t>
            </a:r>
            <a:endParaRPr kumimoji="0" lang="en-NZ" sz="28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92233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altLang="en-US" sz="4000" dirty="0">
                <a:latin typeface="+mj-lt"/>
                <a:ea typeface="+mn-ea"/>
                <a:cs typeface="+mn-cs"/>
              </a:rPr>
              <a:t>The opening bid of 1 No Trump</a:t>
            </a:r>
            <a:endParaRPr lang="en-GB" altLang="en-US" sz="4000" dirty="0">
              <a:latin typeface="+mj-lt"/>
              <a:ea typeface="+mn-ea"/>
              <a:cs typeface="+mn-cs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2513"/>
            <a:ext cx="8893175" cy="4662503"/>
          </a:xfrm>
        </p:spPr>
        <p:txBody>
          <a:bodyPr>
            <a:normAutofit/>
          </a:bodyPr>
          <a:lstStyle/>
          <a:p>
            <a:pPr lvl="1" algn="ctr" eaLnBrk="1" hangingPunct="1">
              <a:buFontTx/>
              <a:buNone/>
              <a:defRPr/>
            </a:pPr>
            <a:r>
              <a:rPr lang="en-US" altLang="en-US" sz="2400" dirty="0"/>
              <a:t> </a:t>
            </a:r>
            <a:r>
              <a:rPr lang="en-US" alt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	</a:t>
            </a:r>
            <a:r>
              <a:rPr lang="en-US" altLang="en-US" sz="3200" b="1" dirty="0"/>
              <a:t>1NT Opening Recap</a:t>
            </a:r>
          </a:p>
          <a:p>
            <a:pPr lvl="1" indent="0" algn="just" eaLnBrk="1" hangingPunct="1">
              <a:buFontTx/>
              <a:buNone/>
              <a:defRPr/>
            </a:pPr>
            <a:r>
              <a:rPr lang="en-US" altLang="en-US" sz="2800" dirty="0"/>
              <a:t>An opening bid of 1 No Trump shows a balanced hand with 12-14 points</a:t>
            </a:r>
          </a:p>
          <a:p>
            <a:pPr lvl="1" algn="just" eaLnBrk="1" hangingPunct="1">
              <a:buFontTx/>
              <a:buNone/>
              <a:defRPr/>
            </a:pPr>
            <a:endParaRPr lang="en-US" altLang="en-US" sz="1400" dirty="0"/>
          </a:p>
          <a:p>
            <a:pPr lvl="1" algn="just" eaLnBrk="1" hangingPunct="1">
              <a:buFontTx/>
              <a:buNone/>
              <a:defRPr/>
            </a:pPr>
            <a:r>
              <a:rPr lang="en-US" altLang="en-US" sz="2800" dirty="0"/>
              <a:t>  	We define “balanced” as:</a:t>
            </a:r>
          </a:p>
          <a:p>
            <a:pPr lvl="1" algn="just" eaLnBrk="1" hangingPunct="1">
              <a:buFontTx/>
              <a:buNone/>
              <a:defRPr/>
            </a:pPr>
            <a:endParaRPr lang="en-US" altLang="en-US" sz="1400" dirty="0"/>
          </a:p>
          <a:p>
            <a:pPr marL="1080000" lvl="1" algn="just">
              <a:defRPr/>
            </a:pPr>
            <a:r>
              <a:rPr lang="en-US" altLang="en-US" sz="2800" dirty="0"/>
              <a:t>  No singleton or void</a:t>
            </a:r>
          </a:p>
          <a:p>
            <a:pPr marL="1080000" lvl="1" algn="just">
              <a:defRPr/>
            </a:pPr>
            <a:r>
              <a:rPr lang="en-US" altLang="en-US" sz="2800" dirty="0"/>
              <a:t>  No more than one doubleton</a:t>
            </a:r>
          </a:p>
          <a:p>
            <a:pPr marL="1080000" lvl="1" algn="just">
              <a:defRPr/>
            </a:pPr>
            <a:r>
              <a:rPr lang="en-US" altLang="en-US" sz="2800" dirty="0"/>
              <a:t>  No 5-card or longer major suit</a:t>
            </a:r>
          </a:p>
          <a:p>
            <a:pPr lvl="1" algn="just" eaLnBrk="1" hangingPunct="1">
              <a:spcBef>
                <a:spcPts val="0"/>
              </a:spcBef>
              <a:buFontTx/>
              <a:buNone/>
              <a:defRPr/>
            </a:pPr>
            <a:endParaRPr lang="en-US" altLang="en-US" sz="1400" dirty="0"/>
          </a:p>
          <a:p>
            <a:pPr lvl="1" algn="just" eaLnBrk="1" hangingPunct="1">
              <a:buFontTx/>
              <a:buNone/>
              <a:defRPr/>
            </a:pPr>
            <a:r>
              <a:rPr lang="en-US" altLang="en-US" sz="2800" dirty="0"/>
              <a:t>	The hand will be 4333, 4432 or 5332 shape (if the 5-card suit is a minor).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A2463-FF8B-A165-84F7-B49F304C2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82B68F0-6E58-739B-3413-0B6F0A924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7778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  <a:ea typeface="+mn-ea"/>
                <a:cs typeface="+mn-cs"/>
              </a:rPr>
              <a:t>Transfer Responses to 1NT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54A96F7-F92B-3D0B-B7BC-D3107A26D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10000"/>
              </a:lnSpc>
              <a:buFontTx/>
              <a:buNone/>
              <a:defRPr/>
            </a:pPr>
            <a:r>
              <a:rPr lang="en-GB" altLang="en-US" sz="3200" b="1" dirty="0">
                <a:latin typeface="+mj-lt"/>
              </a:rPr>
              <a:t>Advantages of transfers</a:t>
            </a:r>
          </a:p>
          <a:p>
            <a:pPr marL="0" indent="0">
              <a:buNone/>
            </a:pPr>
            <a:endParaRPr lang="en-NZ" sz="2600" dirty="0"/>
          </a:p>
          <a:p>
            <a:pPr marL="171450"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600" b="1" dirty="0">
                <a:latin typeface="+mj-lt"/>
                <a:sym typeface="Symbol" pitchFamily="18" charset="2"/>
              </a:rPr>
              <a:t>  </a:t>
            </a:r>
            <a:r>
              <a:rPr lang="en-AU" altLang="en-US" sz="2600" dirty="0">
                <a:sym typeface="Symbol" pitchFamily="18" charset="2"/>
              </a:rPr>
              <a:t>T</a:t>
            </a:r>
            <a:r>
              <a:rPr lang="en-AU" sz="2600" dirty="0"/>
              <a:t>he No Trump hand becomes Declarer – the lead comes up to</a:t>
            </a:r>
          </a:p>
          <a:p>
            <a:pPr marL="0" lvl="1" inden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AU" sz="2600" dirty="0"/>
              <a:t>     the stronger or more balanced hand</a:t>
            </a:r>
            <a:endParaRPr lang="en-GB" altLang="en-US" sz="2600" dirty="0"/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GB" altLang="en-US" sz="2600" b="1" dirty="0">
                <a:latin typeface="+mj-lt"/>
              </a:rPr>
              <a:t>  </a:t>
            </a:r>
            <a:r>
              <a:rPr lang="en-AU" altLang="en-US" sz="2600" dirty="0">
                <a:sym typeface="Symbol" pitchFamily="18" charset="2"/>
              </a:rPr>
              <a:t>Responder can describe their hand more accurately via their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AU" altLang="en-US" sz="2600" dirty="0">
                <a:sym typeface="Symbol" pitchFamily="18" charset="2"/>
              </a:rPr>
              <a:t>     continuations in the bidding</a:t>
            </a:r>
            <a:endParaRPr lang="en-AU" sz="2600" dirty="0"/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GB" altLang="en-US" sz="2600" b="1" dirty="0">
                <a:latin typeface="+mj-lt"/>
              </a:rPr>
              <a:t>  The partnership can play in a weak Major or minor suit contract.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AU" altLang="en-US" sz="2600" dirty="0">
                <a:sym typeface="Symbol" pitchFamily="18" charset="2"/>
              </a:rPr>
              <a:t>     </a:t>
            </a:r>
            <a:endParaRPr lang="en-GB" altLang="en-US" sz="2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12372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7778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altLang="en-US" sz="4000" dirty="0">
                <a:latin typeface="+mj-lt"/>
                <a:ea typeface="+mn-ea"/>
                <a:cs typeface="+mn-cs"/>
              </a:rPr>
              <a:t>Transfer Responses to 1NT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94995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10000"/>
              </a:lnSpc>
              <a:buFontTx/>
              <a:buNone/>
              <a:defRPr/>
            </a:pPr>
            <a:r>
              <a:rPr lang="en-GB" altLang="en-US" sz="3200" b="1" dirty="0">
                <a:latin typeface="+mj-lt"/>
              </a:rPr>
              <a:t>Introduction</a:t>
            </a:r>
          </a:p>
          <a:p>
            <a:pPr algn="just" eaLnBrk="1" hangingPunct="1">
              <a:lnSpc>
                <a:spcPct val="110000"/>
              </a:lnSpc>
              <a:buFontTx/>
              <a:buNone/>
              <a:defRPr/>
            </a:pPr>
            <a:r>
              <a:rPr lang="en-GB" altLang="en-US" sz="2800" b="1" dirty="0">
                <a:latin typeface="+mj-lt"/>
              </a:rPr>
              <a:t>	</a:t>
            </a:r>
            <a:r>
              <a:rPr lang="en-GB" altLang="en-US" sz="2400" b="1" dirty="0">
                <a:latin typeface="+mj-lt"/>
              </a:rPr>
              <a:t>Response options to 1NT: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GB" altLang="en-US" sz="2400" b="1" dirty="0">
                <a:latin typeface="+mj-lt"/>
              </a:rPr>
              <a:t>	2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 is Stayman – asks for (dealt with in Session 1)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   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shows a 5-card or longer 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suit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   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shows a 5-card or longer </a:t>
            </a:r>
            <a:r>
              <a:rPr lang="en-GB" altLang="en-US" sz="2400" b="1" dirty="0">
                <a:sym typeface="Symbol" pitchFamily="18" charset="2"/>
              </a:rPr>
              <a:t>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suit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    2</a:t>
            </a:r>
            <a:r>
              <a:rPr lang="en-GB" altLang="en-US" sz="2400" b="1" dirty="0">
                <a:latin typeface="+mj-lt"/>
              </a:rPr>
              <a:t> may be used as a “range finder” instead of a 2NT invitational bid   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>
                <a:latin typeface="+mj-lt"/>
              </a:rPr>
              <a:t>       2NT is a weak transfer to a minor – either </a:t>
            </a:r>
            <a:r>
              <a:rPr lang="en-GB" altLang="en-US" sz="2400" b="1" dirty="0">
                <a:sym typeface="Symbol" pitchFamily="18" charset="2"/>
              </a:rPr>
              <a:t> </a:t>
            </a:r>
            <a:r>
              <a:rPr lang="en-GB" altLang="en-US" sz="2400" b="1" dirty="0">
                <a:latin typeface="+mj-lt"/>
              </a:rPr>
              <a:t>or 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endParaRPr lang="en-GB" altLang="en-US" sz="2400" b="1" dirty="0">
              <a:latin typeface="+mj-lt"/>
            </a:endParaRP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>
                <a:latin typeface="+mj-lt"/>
              </a:rPr>
              <a:t>       3</a:t>
            </a:r>
            <a:r>
              <a:rPr lang="en-GB" altLang="en-US" sz="2400" b="1" dirty="0">
                <a:sym typeface="Symbol" pitchFamily="18" charset="2"/>
              </a:rPr>
              <a:t></a:t>
            </a:r>
            <a:r>
              <a:rPr lang="en-GB" altLang="en-US" sz="2400" b="1" dirty="0">
                <a:latin typeface="+mj-lt"/>
              </a:rPr>
              <a:t> / 3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 </a:t>
            </a:r>
            <a:r>
              <a:rPr lang="en-GB" altLang="en-US" sz="2400" b="1" dirty="0">
                <a:latin typeface="+mj-lt"/>
              </a:rPr>
              <a:t>6+ suit = invitational (9-11) – suit with 2 of top 3 honours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GB" altLang="en-US" sz="2400" b="1" dirty="0"/>
              <a:t>  	</a:t>
            </a:r>
            <a:r>
              <a:rPr lang="en-GB" altLang="en-US" sz="2400" b="1" dirty="0">
                <a:latin typeface="+mj-lt"/>
              </a:rPr>
              <a:t>3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</a:rPr>
              <a:t> / 3</a:t>
            </a:r>
            <a:r>
              <a:rPr lang="en-GB" altLang="en-US" sz="2400" b="1" dirty="0">
                <a:sym typeface="Symbol" pitchFamily="18" charset="2"/>
              </a:rPr>
              <a:t>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</a:t>
            </a:r>
            <a:r>
              <a:rPr lang="en-GB" altLang="en-US" sz="2400" b="1" dirty="0">
                <a:latin typeface="+mj-lt"/>
              </a:rPr>
              <a:t>6+ suit = Game Forcing, slam interest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7504" y="260350"/>
            <a:ext cx="8928992" cy="6597650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sz="4000" b="1" dirty="0">
                <a:latin typeface="+mj-lt"/>
              </a:rPr>
              <a:t>Transfer Responses of </a:t>
            </a:r>
            <a:r>
              <a:rPr lang="en-GB" altLang="en-US" sz="4000" b="1" dirty="0">
                <a:latin typeface="+mj-lt"/>
                <a:sym typeface="Symbol" pitchFamily="18" charset="2"/>
              </a:rPr>
              <a:t>2</a:t>
            </a:r>
            <a:r>
              <a:rPr lang="en-GB" altLang="en-US" sz="40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4000" b="1" dirty="0">
                <a:latin typeface="+mj-lt"/>
                <a:sym typeface="Symbol" pitchFamily="18" charset="2"/>
              </a:rPr>
              <a:t> and 2</a:t>
            </a:r>
            <a:r>
              <a:rPr lang="en-GB" altLang="en-US" sz="40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</a:p>
          <a:p>
            <a:pPr algn="ctr" eaLnBrk="1" hangingPunct="1">
              <a:buFontTx/>
              <a:buNone/>
              <a:defRPr/>
            </a:pPr>
            <a:endParaRPr lang="en-GB" altLang="en-US" sz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algn="just">
              <a:defRPr/>
            </a:pPr>
            <a:r>
              <a:rPr lang="en-GB" altLang="en-US" sz="2400" dirty="0">
                <a:sym typeface="Symbol" pitchFamily="18" charset="2"/>
              </a:rPr>
              <a:t>These  responses show 5+ cards in the next suit up – a Major suit:</a:t>
            </a:r>
          </a:p>
          <a:p>
            <a:pPr algn="just">
              <a:defRPr/>
            </a:pPr>
            <a:r>
              <a:rPr lang="en-GB" altLang="en-US" sz="2400" dirty="0">
                <a:sym typeface="Symbol" pitchFamily="18" charset="2"/>
              </a:rPr>
              <a:t>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</a:t>
            </a:r>
            <a:r>
              <a:rPr lang="en-GB" altLang="en-US" sz="2400" dirty="0">
                <a:sym typeface="Symbol" pitchFamily="18" charset="2"/>
              </a:rPr>
              <a:t>shows 5+ 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dirty="0">
                <a:sym typeface="Symbol" pitchFamily="18" charset="2"/>
              </a:rPr>
              <a:t>s: </a:t>
            </a:r>
          </a:p>
          <a:p>
            <a:pPr lvl="1" algn="just">
              <a:defRPr/>
            </a:pPr>
            <a:r>
              <a:rPr lang="en-GB" altLang="en-US" sz="2400" dirty="0">
                <a:sym typeface="Symbol" pitchFamily="18" charset="2"/>
              </a:rPr>
              <a:t>It asks opener to bid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. </a:t>
            </a:r>
          </a:p>
          <a:p>
            <a:pPr lvl="1" algn="just">
              <a:defRPr/>
            </a:pPr>
            <a:r>
              <a:rPr lang="en-GB" altLang="en-US" sz="2400" dirty="0">
                <a:sym typeface="Symbol" pitchFamily="18" charset="2"/>
              </a:rPr>
              <a:t>Then Responder can pass with a limited hand (equivalent to a weak takeout bid of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 </a:t>
            </a:r>
            <a:r>
              <a:rPr lang="en-GB" altLang="en-US" sz="2400" dirty="0">
                <a:sym typeface="Symbol" pitchFamily="18" charset="2"/>
              </a:rPr>
              <a:t>or bid on with extra values.</a:t>
            </a:r>
          </a:p>
          <a:p>
            <a:pPr marL="342900" lvl="1" indent="0" algn="just">
              <a:buNone/>
              <a:defRPr/>
            </a:pPr>
            <a:endParaRPr lang="en-GB" altLang="en-US" sz="2400" dirty="0">
              <a:sym typeface="Symbol" pitchFamily="18" charset="2"/>
            </a:endParaRPr>
          </a:p>
          <a:p>
            <a:pPr algn="just">
              <a:defRPr/>
            </a:pPr>
            <a:r>
              <a:rPr lang="en-GB" altLang="en-US" sz="2400" b="1" dirty="0">
                <a:sym typeface="Symbol" pitchFamily="18" charset="2"/>
              </a:rPr>
              <a:t>2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 </a:t>
            </a:r>
            <a:r>
              <a:rPr lang="en-GB" altLang="en-US" sz="2400" b="1" dirty="0">
                <a:sym typeface="Symbol" pitchFamily="18" charset="2"/>
              </a:rPr>
              <a:t> </a:t>
            </a:r>
            <a:r>
              <a:rPr lang="en-GB" altLang="en-US" sz="2400" dirty="0">
                <a:sym typeface="Symbol" pitchFamily="18" charset="2"/>
              </a:rPr>
              <a:t>shows 5+</a:t>
            </a:r>
            <a:r>
              <a:rPr lang="en-GB" altLang="en-US" sz="2400" b="1" dirty="0">
                <a:sym typeface="Symbol" pitchFamily="18" charset="2"/>
              </a:rPr>
              <a:t> </a:t>
            </a:r>
            <a:r>
              <a:rPr lang="en-GB" altLang="en-US" sz="2400" dirty="0">
                <a:sym typeface="Symbol" pitchFamily="18" charset="2"/>
              </a:rPr>
              <a:t>s:</a:t>
            </a:r>
            <a:r>
              <a:rPr lang="en-GB" altLang="en-US" sz="2400" b="1" dirty="0">
                <a:sym typeface="Symbol" pitchFamily="18" charset="2"/>
              </a:rPr>
              <a:t> </a:t>
            </a:r>
          </a:p>
          <a:p>
            <a:pPr lvl="1" algn="just">
              <a:defRPr/>
            </a:pPr>
            <a:r>
              <a:rPr lang="en-GB" altLang="en-US" sz="2400" dirty="0">
                <a:sym typeface="Symbol" pitchFamily="18" charset="2"/>
              </a:rPr>
              <a:t>It asks opener to bid 2</a:t>
            </a:r>
            <a:r>
              <a:rPr lang="en-GB" altLang="en-US" sz="2400" b="1" dirty="0">
                <a:sym typeface="Symbol" pitchFamily="18" charset="2"/>
              </a:rPr>
              <a:t></a:t>
            </a:r>
            <a:r>
              <a:rPr lang="en-GB" altLang="en-US" sz="2400" dirty="0">
                <a:sym typeface="Symbol" pitchFamily="18" charset="2"/>
              </a:rPr>
              <a:t>. </a:t>
            </a:r>
          </a:p>
          <a:p>
            <a:pPr lvl="1" algn="just">
              <a:defRPr/>
            </a:pPr>
            <a:r>
              <a:rPr lang="en-GB" altLang="en-US" sz="2400" dirty="0">
                <a:sym typeface="Symbol" pitchFamily="18" charset="2"/>
              </a:rPr>
              <a:t>Then Responder can pass with a limited hand (equivalent to a weak takeout bid of 2</a:t>
            </a:r>
            <a:r>
              <a:rPr lang="en-GB" altLang="en-US" sz="2400" b="1" dirty="0">
                <a:sym typeface="Symbol" pitchFamily="18" charset="2"/>
              </a:rPr>
              <a:t></a:t>
            </a:r>
            <a:r>
              <a:rPr lang="en-GB" altLang="en-US" sz="2400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GB" altLang="en-US" sz="2400" dirty="0">
                <a:sym typeface="Symbol" pitchFamily="18" charset="2"/>
              </a:rPr>
              <a:t>or bid on with extra values.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56" y="260648"/>
            <a:ext cx="8964488" cy="5400600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sz="3900" b="1" dirty="0">
                <a:latin typeface="+mj-lt"/>
              </a:rPr>
              <a:t>Continuing the bidding after 1NT - 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2</a:t>
            </a:r>
            <a:r>
              <a:rPr lang="en-GB" altLang="en-US" sz="39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 - 2</a:t>
            </a:r>
            <a:r>
              <a:rPr lang="en-GB" altLang="en-US" sz="39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</a:p>
          <a:p>
            <a:pPr algn="ctr" eaLnBrk="1" hangingPunct="1">
              <a:buFontTx/>
              <a:buNone/>
              <a:defRPr/>
            </a:pPr>
            <a:endParaRPr lang="en-GB" alt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Symbol" pitchFamily="18" charset="2"/>
            </a:endParaRPr>
          </a:p>
          <a:p>
            <a:pPr marL="216000"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When Responder transfers with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Opener bids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, </a:t>
            </a:r>
          </a:p>
          <a:p>
            <a:pPr marL="216000" algn="just">
              <a:spcBef>
                <a:spcPts val="0"/>
              </a:spcBef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Responder can continue as follows: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GB" altLang="en-US" sz="2400" b="1" dirty="0">
              <a:latin typeface="+mj-lt"/>
              <a:sym typeface="Symbol" pitchFamily="18" charset="2"/>
            </a:endParaRP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Pass			showing a weak takeout to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(0 points +)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Rebid a new suit	natural, forcing for 1 round</a:t>
            </a:r>
          </a:p>
          <a:p>
            <a:pPr algn="just">
              <a:spcBef>
                <a:spcPts val="0"/>
              </a:spcBef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   (e.g. 2, 3,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)	(opener cannot pass)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				a 6-card or longer heart suit, invitational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 4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			 	a 6-card or longer heart suit, sign-off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752" y="238125"/>
            <a:ext cx="9036496" cy="638175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GB" altLang="en-US" sz="3900" b="1" dirty="0">
                <a:latin typeface="+mj-lt"/>
              </a:rPr>
              <a:t>Continuing the bidding after 1NT - 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2</a:t>
            </a:r>
            <a:r>
              <a:rPr lang="en-GB" altLang="en-US" sz="40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r>
              <a:rPr lang="en-GB" altLang="en-US" sz="4000" b="1" dirty="0">
                <a:sym typeface="Symbol" pitchFamily="18" charset="2"/>
              </a:rPr>
              <a:t> 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- 2</a:t>
            </a:r>
            <a:r>
              <a:rPr lang="en-GB" altLang="en-US" sz="4000" b="1" dirty="0">
                <a:solidFill>
                  <a:srgbClr val="FF0000"/>
                </a:solidFill>
                <a:sym typeface="Symbol" pitchFamily="18" charset="2"/>
              </a:rPr>
              <a:t></a:t>
            </a:r>
          </a:p>
          <a:p>
            <a:pPr algn="ctr">
              <a:buNone/>
              <a:defRPr/>
            </a:pPr>
            <a:r>
              <a:rPr lang="en-GB" altLang="en-US" sz="2400" b="1" i="1" dirty="0">
                <a:latin typeface="+mj-lt"/>
                <a:sym typeface="Symbol" pitchFamily="18" charset="2"/>
              </a:rPr>
              <a:t>(continued)</a:t>
            </a:r>
          </a:p>
          <a:p>
            <a:pPr indent="0" algn="just">
              <a:spcBef>
                <a:spcPts val="0"/>
              </a:spcBef>
              <a:buNone/>
              <a:defRPr/>
            </a:pPr>
            <a:endParaRPr lang="en-GB" altLang="en-US" sz="1600" b="1" dirty="0">
              <a:latin typeface="+mj-lt"/>
              <a:sym typeface="Symbol" pitchFamily="18" charset="2"/>
            </a:endParaRPr>
          </a:p>
          <a:p>
            <a:pPr indent="0"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Responder may rebid No Trumps. This shows a balanced hand, however, as Responder </a:t>
            </a:r>
            <a:r>
              <a:rPr lang="en-GB" altLang="en-US" sz="2400" b="1" i="1" dirty="0">
                <a:latin typeface="+mj-lt"/>
                <a:sym typeface="Symbol" pitchFamily="18" charset="2"/>
              </a:rPr>
              <a:t>has already shown a 5-card major suit,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they have a 5332 shape.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So, after 1NT - 2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- 2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Responder may bid: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2NT :	(a)  exactly five 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s, otherwise a balanced hand (5332)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		(b)  11-12 points, inviting game</a:t>
            </a: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Opener may now:</a:t>
            </a:r>
          </a:p>
          <a:p>
            <a:pPr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pass or bid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(declining the game invitation with 12-13 points)</a:t>
            </a:r>
          </a:p>
          <a:p>
            <a:pPr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raise to 3NT or bid 4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with enough to go onto game (14 points)	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3207-14EA-C589-8C97-7188222CD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>
            <a:extLst>
              <a:ext uri="{FF2B5EF4-FFF2-40B4-BE49-F238E27FC236}">
                <a16:creationId xmlns:a16="http://schemas.microsoft.com/office/drawing/2014/main" id="{663117C7-52F4-FA22-3EE6-E136182761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752" y="238125"/>
            <a:ext cx="9036496" cy="638175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en-GB" altLang="en-US" sz="3900" b="1" dirty="0">
                <a:latin typeface="+mj-lt"/>
              </a:rPr>
              <a:t>Continuing the bidding after 1NT - 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2</a:t>
            </a:r>
            <a:r>
              <a:rPr lang="en-GB" altLang="en-US" sz="40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r>
              <a:rPr lang="en-GB" altLang="en-US" sz="4000" b="1" dirty="0">
                <a:sym typeface="Symbol" pitchFamily="18" charset="2"/>
              </a:rPr>
              <a:t> </a:t>
            </a:r>
            <a:r>
              <a:rPr lang="en-GB" altLang="en-US" sz="3900" b="1" dirty="0">
                <a:latin typeface="+mj-lt"/>
                <a:sym typeface="Symbol" pitchFamily="18" charset="2"/>
              </a:rPr>
              <a:t>- 2</a:t>
            </a:r>
            <a:r>
              <a:rPr lang="en-GB" altLang="en-US" sz="4000" b="1" dirty="0">
                <a:solidFill>
                  <a:srgbClr val="FF0000"/>
                </a:solidFill>
                <a:sym typeface="Symbol" pitchFamily="18" charset="2"/>
              </a:rPr>
              <a:t></a:t>
            </a:r>
          </a:p>
          <a:p>
            <a:pPr algn="ctr">
              <a:buNone/>
              <a:defRPr/>
            </a:pPr>
            <a:r>
              <a:rPr lang="en-GB" altLang="en-US" sz="2400" b="1" i="1" dirty="0">
                <a:latin typeface="+mj-lt"/>
                <a:sym typeface="Symbol" pitchFamily="18" charset="2"/>
              </a:rPr>
              <a:t>(continued)</a:t>
            </a:r>
          </a:p>
          <a:p>
            <a:pPr indent="0" algn="just">
              <a:spcBef>
                <a:spcPts val="0"/>
              </a:spcBef>
              <a:buNone/>
              <a:defRPr/>
            </a:pPr>
            <a:endParaRPr lang="en-GB" altLang="en-US" sz="1600" b="1" dirty="0">
              <a:latin typeface="+mj-lt"/>
              <a:sym typeface="Symbol" pitchFamily="18" charset="2"/>
            </a:endParaRPr>
          </a:p>
          <a:p>
            <a:pPr indent="0"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Responder may rebid 3NT – showing a five card 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suit in a balanced hand, and enough points for game (i.e. 13+ points).</a:t>
            </a:r>
          </a:p>
          <a:p>
            <a:pPr indent="0" algn="just">
              <a:buNone/>
              <a:defRPr/>
            </a:pPr>
            <a:endParaRPr lang="en-GB" altLang="en-US" sz="1400" b="1" dirty="0">
              <a:latin typeface="+mj-lt"/>
              <a:sym typeface="Symbol" pitchFamily="18" charset="2"/>
            </a:endParaRPr>
          </a:p>
          <a:p>
            <a:pPr algn="just">
              <a:buNone/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So, after 1NT - 2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- 2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- 3NT - Opener may now:</a:t>
            </a:r>
          </a:p>
          <a:p>
            <a:pPr marL="720000"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pass with only 2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s in their hand, or</a:t>
            </a:r>
          </a:p>
          <a:p>
            <a:pPr marL="720000" lvl="0" algn="just"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	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bid 4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with 3+</a:t>
            </a:r>
            <a:r>
              <a:rPr lang="en-GB" altLang="en-US" sz="2400" b="1" dirty="0">
                <a:solidFill>
                  <a:srgbClr val="FF0000"/>
                </a:solidFill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s in their hand 	</a:t>
            </a:r>
          </a:p>
        </p:txBody>
      </p:sp>
    </p:spTree>
    <p:extLst>
      <p:ext uri="{BB962C8B-B14F-4D97-AF65-F5344CB8AC3E}">
        <p14:creationId xmlns:p14="http://schemas.microsoft.com/office/powerpoint/2010/main" val="18876964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8893175" cy="6597650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  <a:defRPr/>
            </a:pPr>
            <a:r>
              <a:rPr lang="en-GB" altLang="en-US" sz="3200" b="1" dirty="0">
                <a:latin typeface="+mj-lt"/>
              </a:rPr>
              <a:t>Bidding hands that are a problem without transfers</a:t>
            </a:r>
          </a:p>
          <a:p>
            <a:pPr algn="ctr" eaLnBrk="1" hangingPunct="1">
              <a:buFontTx/>
              <a:buNone/>
              <a:defRPr/>
            </a:pPr>
            <a:endParaRPr lang="en-GB" alt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eaLnBrk="1" hangingPunct="1">
              <a:buFontTx/>
              <a:buNone/>
              <a:defRPr/>
            </a:pPr>
            <a:r>
              <a:rPr lang="en-GB" alt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Using standard (non-transfer) responses to 1 NT, there are a number of hand types that present a problem. Consider the following hand: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50825" y="2357430"/>
            <a:ext cx="2089150" cy="1944688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marL="171450" indent="-171450" algn="just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   8 7</a:t>
            </a:r>
          </a:p>
          <a:p>
            <a:pPr marL="171450" indent="-171450" algn="just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A Q 6 4 3</a:t>
            </a:r>
          </a:p>
          <a:p>
            <a:pPr marL="171450" indent="-171450" algn="just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  K 7 4</a:t>
            </a:r>
          </a:p>
          <a:p>
            <a:pPr marL="171450" indent="-171450" algn="just" defTabSz="685800">
              <a:lnSpc>
                <a:spcPct val="90000"/>
              </a:lnSpc>
              <a:spcBef>
                <a:spcPts val="75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   Q 10 8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2627313" y="2357430"/>
            <a:ext cx="6265862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With 11 points, Responder would like to invite to game if opener is maximum. However, if Opener is minimum with only two hearts, a 2NT contract would be preferable to 3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50825" y="4786322"/>
            <a:ext cx="8642350" cy="1089529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171450" algn="just" defTabSz="685800">
              <a:lnSpc>
                <a:spcPct val="90000"/>
              </a:lnSpc>
              <a:defRPr/>
            </a:pPr>
            <a:r>
              <a:rPr lang="en-GB" altLang="en-US" sz="2400" b="1" dirty="0">
                <a:latin typeface="+mj-lt"/>
                <a:sym typeface="Symbol" pitchFamily="18" charset="2"/>
              </a:rPr>
              <a:t>Now we may show this hand by bidding 1 NT - 2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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and after the 2</a:t>
            </a:r>
            <a:r>
              <a:rPr lang="en-GB" altLang="en-US" sz="2400" b="1" dirty="0">
                <a:solidFill>
                  <a:srgbClr val="FF0000"/>
                </a:solidFill>
                <a:latin typeface="+mj-lt"/>
                <a:sym typeface="Symbol" pitchFamily="18" charset="2"/>
              </a:rPr>
              <a:t></a:t>
            </a:r>
            <a:r>
              <a:rPr lang="en-GB" altLang="en-US" sz="2400" b="1" dirty="0">
                <a:latin typeface="+mj-lt"/>
                <a:sym typeface="Symbol" pitchFamily="18" charset="2"/>
              </a:rPr>
              <a:t> bid by opener, we bid 2 NT. When Opener is minimum, they may pass with no liking for hearts.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10097</TotalTime>
  <Words>1759</Words>
  <Application>Microsoft Office PowerPoint</Application>
  <PresentationFormat>On-screen Show (4:3)</PresentationFormat>
  <Paragraphs>171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Office Theme</vt:lpstr>
      <vt:lpstr>PowerPoint Presentation</vt:lpstr>
      <vt:lpstr>The opening bid of 1 No Trump</vt:lpstr>
      <vt:lpstr>Transfer Responses to 1NT</vt:lpstr>
      <vt:lpstr>Transfer Responses to 1NT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Nick Saunders</cp:lastModifiedBy>
  <cp:revision>356</cp:revision>
  <dcterms:created xsi:type="dcterms:W3CDTF">2013-02-20T01:53:33Z</dcterms:created>
  <dcterms:modified xsi:type="dcterms:W3CDTF">2025-09-28T03:48:42Z</dcterms:modified>
</cp:coreProperties>
</file>